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5" r:id="rId3"/>
    <p:sldId id="259" r:id="rId4"/>
    <p:sldId id="257" r:id="rId5"/>
    <p:sldId id="262" r:id="rId6"/>
    <p:sldId id="263" r:id="rId7"/>
    <p:sldId id="258" r:id="rId8"/>
    <p:sldId id="260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4" r:id="rId17"/>
    <p:sldId id="272" r:id="rId18"/>
    <p:sldId id="270" r:id="rId19"/>
    <p:sldId id="27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04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065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104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678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Назва розділу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4585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805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6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3297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9810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7202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867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483C921-7EA4-49BA-A298-058536D2CE7C}" type="datetimeFigureOut">
              <a:rPr lang="uk-UA" smtClean="0"/>
              <a:t>17.06.2024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39D67A1-F723-4877-8B47-98180ABB213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7913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5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C50231-CCEF-472C-A19D-8F9157973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Дипломна робота</a:t>
            </a:r>
            <a:endParaRPr lang="uk-UA" sz="32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3CBBD238-C97C-41B1-88DD-9B15A451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90" y="4223209"/>
            <a:ext cx="5269584" cy="940894"/>
          </a:xfrm>
        </p:spPr>
        <p:txBody>
          <a:bodyPr/>
          <a:lstStyle/>
          <a:p>
            <a:pPr algn="l"/>
            <a:r>
              <a:rPr lang="ru-RU" dirty="0" err="1"/>
              <a:t>Розроблення</a:t>
            </a:r>
            <a:r>
              <a:rPr lang="ru-RU" dirty="0"/>
              <a:t> </a:t>
            </a:r>
            <a:r>
              <a:rPr lang="ru-RU" dirty="0" err="1"/>
              <a:t>вебпорталу</a:t>
            </a:r>
            <a:r>
              <a:rPr lang="ru-RU" dirty="0"/>
              <a:t> з </a:t>
            </a:r>
            <a:r>
              <a:rPr lang="ru-RU" dirty="0" err="1"/>
              <a:t>телеграм</a:t>
            </a:r>
            <a:r>
              <a:rPr lang="ru-RU" dirty="0"/>
              <a:t> ботом для </a:t>
            </a:r>
            <a:r>
              <a:rPr lang="ru-RU" dirty="0" err="1"/>
              <a:t>комунікації</a:t>
            </a:r>
            <a:r>
              <a:rPr lang="ru-RU" dirty="0"/>
              <a:t> в </a:t>
            </a:r>
            <a:r>
              <a:rPr lang="ru-RU" dirty="0" err="1"/>
              <a:t>соцмережі</a:t>
            </a:r>
            <a:endParaRPr lang="uk-UA" dirty="0"/>
          </a:p>
        </p:txBody>
      </p:sp>
      <p:sp>
        <p:nvSpPr>
          <p:cNvPr id="4" name="Підзаголовок 2">
            <a:extLst>
              <a:ext uri="{FF2B5EF4-FFF2-40B4-BE49-F238E27FC236}">
                <a16:creationId xmlns:a16="http://schemas.microsoft.com/office/drawing/2014/main" id="{9225A2F5-474C-4549-ACB3-29D169655370}"/>
              </a:ext>
            </a:extLst>
          </p:cNvPr>
          <p:cNvSpPr txBox="1">
            <a:spLocks/>
          </p:cNvSpPr>
          <p:nvPr/>
        </p:nvSpPr>
        <p:spPr>
          <a:xfrm>
            <a:off x="207390" y="5164103"/>
            <a:ext cx="3155570" cy="94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 err="1"/>
              <a:t>Доповідач</a:t>
            </a:r>
            <a:r>
              <a:rPr lang="en-US" dirty="0"/>
              <a:t>: </a:t>
            </a:r>
            <a:r>
              <a:rPr lang="uk-UA" dirty="0"/>
              <a:t>Пецкович В. І.</a:t>
            </a:r>
          </a:p>
          <a:p>
            <a:pPr algn="l"/>
            <a:r>
              <a:rPr lang="uk-UA" dirty="0"/>
              <a:t>Керівник</a:t>
            </a:r>
            <a:r>
              <a:rPr lang="en-US" dirty="0"/>
              <a:t>: </a:t>
            </a:r>
            <a:r>
              <a:rPr lang="uk-UA" dirty="0"/>
              <a:t>Крошний І. М.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CB624-F641-4D17-BE40-252BCC406E90}"/>
              </a:ext>
            </a:extLst>
          </p:cNvPr>
          <p:cNvSpPr txBox="1"/>
          <p:nvPr/>
        </p:nvSpPr>
        <p:spPr>
          <a:xfrm>
            <a:off x="3046429" y="220685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800" b="1" u="sng" dirty="0"/>
              <a:t>Національний лісотехнічний університет України</a:t>
            </a:r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084155-5413-4875-BA65-CD7CA937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8056" l="1389" r="96389">
                        <a14:foregroundMark x1="24444" y1="21944" x2="24444" y2="21944"/>
                        <a14:foregroundMark x1="27222" y1="27222" x2="48889" y2="19444"/>
                        <a14:foregroundMark x1="58889" y1="19722" x2="82778" y2="21667"/>
                        <a14:foregroundMark x1="82778" y1="21667" x2="83611" y2="22778"/>
                        <a14:foregroundMark x1="82500" y1="26944" x2="78056" y2="75556"/>
                        <a14:foregroundMark x1="78056" y1="75556" x2="76944" y2="77500"/>
                        <a14:foregroundMark x1="96111" y1="43611" x2="96389" y2="52778"/>
                        <a14:foregroundMark x1="65000" y1="93333" x2="41111" y2="93889"/>
                        <a14:foregroundMark x1="45000" y1="98056" x2="52500" y2="98056"/>
                        <a14:foregroundMark x1="6667" y1="68889" x2="6389" y2="39167"/>
                        <a14:foregroundMark x1="1389" y1="46389" x2="1667" y2="53611"/>
                        <a14:foregroundMark x1="31944" y1="8333" x2="51667" y2="5278"/>
                        <a14:foregroundMark x1="51667" y1="5278" x2="63056" y2="7500"/>
                        <a14:foregroundMark x1="33889" y1="48056" x2="40000" y2="46111"/>
                        <a14:foregroundMark x1="28889" y1="50556" x2="38889" y2="48611"/>
                        <a14:foregroundMark x1="19444" y1="52222" x2="28056" y2="49167"/>
                        <a14:foregroundMark x1="22500" y1="48056" x2="35000" y2="56944"/>
                        <a14:foregroundMark x1="38889" y1="40833" x2="59167" y2="56111"/>
                        <a14:foregroundMark x1="50278" y1="32500" x2="64722" y2="52222"/>
                        <a14:foregroundMark x1="46667" y1="42500" x2="53611" y2="41111"/>
                        <a14:foregroundMark x1="59722" y1="36667" x2="67500" y2="36111"/>
                        <a14:foregroundMark x1="66944" y1="39167" x2="66667" y2="33333"/>
                        <a14:foregroundMark x1="69444" y1="31389" x2="66389" y2="60556"/>
                        <a14:foregroundMark x1="62222" y1="61944" x2="45556" y2="60833"/>
                        <a14:foregroundMark x1="45556" y1="60833" x2="45556" y2="60833"/>
                        <a14:foregroundMark x1="48889" y1="64167" x2="66389" y2="66389"/>
                        <a14:foregroundMark x1="66389" y1="66389" x2="68056" y2="66111"/>
                        <a14:foregroundMark x1="45556" y1="1667" x2="49167" y2="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231" y="4611976"/>
            <a:ext cx="1509252" cy="15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7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DAB8E5-08D1-4195-A01B-D47CE6D3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9" y="1263155"/>
            <a:ext cx="3269067" cy="31204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563511-5276-40D2-89BA-C1AEC659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66" y="1263155"/>
            <a:ext cx="3686689" cy="5439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AF0039-D2E1-46CD-9293-22463A3D0BCC}"/>
              </a:ext>
            </a:extLst>
          </p:cNvPr>
          <p:cNvSpPr txBox="1"/>
          <p:nvPr/>
        </p:nvSpPr>
        <p:spPr>
          <a:xfrm>
            <a:off x="4676583" y="585976"/>
            <a:ext cx="2109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solidFill>
                  <a:srgbClr val="9CDCFE"/>
                </a:solidFill>
                <a:latin typeface="Consolas" panose="020B0609020204030204" pitchFamily="49" charset="0"/>
              </a:rPr>
              <a:t>Користувач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BAFF4-628C-488D-BD35-FD6B5628F505}"/>
              </a:ext>
            </a:extLst>
          </p:cNvPr>
          <p:cNvSpPr txBox="1"/>
          <p:nvPr/>
        </p:nvSpPr>
        <p:spPr>
          <a:xfrm>
            <a:off x="289999" y="4480817"/>
            <a:ext cx="3386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9CDCFE"/>
                </a:solidFill>
                <a:latin typeface="Consolas" panose="020B0609020204030204" pitchFamily="49" charset="0"/>
              </a:rPr>
              <a:t>Категорія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/</a:t>
            </a:r>
            <a:r>
              <a:rPr lang="uk-UA" dirty="0">
                <a:solidFill>
                  <a:srgbClr val="9CDCFE"/>
                </a:solidFill>
                <a:latin typeface="Consolas" panose="020B0609020204030204" pitchFamily="49" charset="0"/>
              </a:rPr>
              <a:t> Зацікавлення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A08ED-E20B-489E-B38D-6326E6DDC323}"/>
              </a:ext>
            </a:extLst>
          </p:cNvPr>
          <p:cNvSpPr txBox="1"/>
          <p:nvPr/>
        </p:nvSpPr>
        <p:spPr>
          <a:xfrm>
            <a:off x="8543440" y="4480817"/>
            <a:ext cx="2468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9CDCFE"/>
                </a:solidFill>
                <a:latin typeface="Consolas" panose="020B0609020204030204" pitchFamily="49" charset="0"/>
              </a:rPr>
              <a:t>Об’єкт запитання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94CDF1-F502-4274-BAE9-7FACB264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922" y="2422576"/>
            <a:ext cx="3605948" cy="15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0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FF7665-17F4-4E15-94A7-A44F93C7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1" y="1651073"/>
            <a:ext cx="4712767" cy="24872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005C02-DAFB-4637-AD2F-CA940319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99" y="1651073"/>
            <a:ext cx="4327529" cy="1667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8CC44-746B-4A54-A8D8-9652BB7443AD}"/>
              </a:ext>
            </a:extLst>
          </p:cNvPr>
          <p:cNvSpPr txBox="1"/>
          <p:nvPr/>
        </p:nvSpPr>
        <p:spPr>
          <a:xfrm>
            <a:off x="1639549" y="1190862"/>
            <a:ext cx="187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9CDCFE"/>
                </a:solidFill>
                <a:latin typeface="Consolas" panose="020B0609020204030204" pitchFamily="49" charset="0"/>
              </a:rPr>
              <a:t>Груповий чат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01D53-F163-4181-A802-53B0596C1D53}"/>
              </a:ext>
            </a:extLst>
          </p:cNvPr>
          <p:cNvSpPr txBox="1"/>
          <p:nvPr/>
        </p:nvSpPr>
        <p:spPr>
          <a:xfrm>
            <a:off x="7812590" y="1190862"/>
            <a:ext cx="200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9CDCFE"/>
                </a:solidFill>
                <a:latin typeface="Consolas" panose="020B0609020204030204" pitchFamily="49" charset="0"/>
              </a:rPr>
              <a:t>Особистий чат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33322-EA4B-4810-A853-9052D412B999}"/>
              </a:ext>
            </a:extLst>
          </p:cNvPr>
          <p:cNvSpPr txBox="1"/>
          <p:nvPr/>
        </p:nvSpPr>
        <p:spPr>
          <a:xfrm>
            <a:off x="862238" y="5482472"/>
            <a:ext cx="10770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Групові</a:t>
            </a:r>
            <a:r>
              <a:rPr lang="ru-RU" dirty="0"/>
              <a:t> </a:t>
            </a:r>
            <a:r>
              <a:rPr lang="ru-RU" dirty="0" err="1"/>
              <a:t>чати</a:t>
            </a:r>
            <a:r>
              <a:rPr lang="ru-RU" dirty="0"/>
              <a:t> </a:t>
            </a:r>
            <a:r>
              <a:rPr lang="ru-RU" dirty="0" err="1"/>
              <a:t>дозволяють</a:t>
            </a:r>
            <a:r>
              <a:rPr lang="ru-RU" dirty="0"/>
              <a:t> </a:t>
            </a:r>
            <a:r>
              <a:rPr lang="ru-RU" dirty="0" err="1"/>
              <a:t>спілкуватися</a:t>
            </a:r>
            <a:r>
              <a:rPr lang="ru-RU" dirty="0"/>
              <a:t> з </a:t>
            </a:r>
            <a:r>
              <a:rPr lang="ru-RU" dirty="0" err="1"/>
              <a:t>багатьма</a:t>
            </a:r>
            <a:r>
              <a:rPr lang="ru-RU" dirty="0"/>
              <a:t> людьми </a:t>
            </a:r>
            <a:r>
              <a:rPr lang="ru-RU" dirty="0" err="1"/>
              <a:t>одночасно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корисно</a:t>
            </a:r>
            <a:r>
              <a:rPr lang="ru-RU" dirty="0"/>
              <a:t> для </a:t>
            </a:r>
            <a:r>
              <a:rPr lang="ru-RU" dirty="0" err="1"/>
              <a:t>обговорень</a:t>
            </a:r>
            <a:r>
              <a:rPr lang="ru-RU" dirty="0"/>
              <a:t> у </a:t>
            </a:r>
            <a:r>
              <a:rPr lang="ru-RU" dirty="0" err="1"/>
              <a:t>тематичних</a:t>
            </a:r>
            <a:r>
              <a:rPr lang="ru-RU" dirty="0"/>
              <a:t> </a:t>
            </a:r>
            <a:r>
              <a:rPr lang="ru-RU" dirty="0" err="1"/>
              <a:t>спільнотах</a:t>
            </a:r>
            <a:r>
              <a:rPr lang="ru-RU" dirty="0"/>
              <a:t>. </a:t>
            </a:r>
            <a:r>
              <a:rPr lang="ru-RU" dirty="0" err="1"/>
              <a:t>Приватні</a:t>
            </a:r>
            <a:r>
              <a:rPr lang="ru-RU" dirty="0"/>
              <a:t> </a:t>
            </a:r>
            <a:r>
              <a:rPr lang="ru-RU" dirty="0" err="1"/>
              <a:t>чати</a:t>
            </a:r>
            <a:r>
              <a:rPr lang="ru-RU" dirty="0"/>
              <a:t> </a:t>
            </a:r>
            <a:r>
              <a:rPr lang="ru-RU" dirty="0" err="1"/>
              <a:t>дають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вести </a:t>
            </a:r>
            <a:r>
              <a:rPr lang="ru-RU" dirty="0" err="1"/>
              <a:t>розмову</a:t>
            </a:r>
            <a:r>
              <a:rPr lang="ru-RU" dirty="0"/>
              <a:t> </a:t>
            </a:r>
            <a:r>
              <a:rPr lang="ru-RU" dirty="0" err="1"/>
              <a:t>тільки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двома</a:t>
            </a:r>
            <a:r>
              <a:rPr lang="ru-RU" dirty="0"/>
              <a:t> людьми.</a:t>
            </a:r>
            <a:endParaRPr lang="uk-UA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59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BEABB2C-B64A-47CB-A54E-E925785E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200" dirty="0"/>
              <a:t>Веб додаток вбудований в телеграм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1DE78-50D6-4B50-A361-A48607C4E5EE}"/>
              </a:ext>
            </a:extLst>
          </p:cNvPr>
          <p:cNvSpPr txBox="1"/>
          <p:nvPr/>
        </p:nvSpPr>
        <p:spPr>
          <a:xfrm>
            <a:off x="4284541" y="3429000"/>
            <a:ext cx="67024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Список інтересів береться з категорій запитань.</a:t>
            </a:r>
          </a:p>
          <a:p>
            <a:r>
              <a:rPr lang="uk-UA" dirty="0">
                <a:latin typeface="Consolas" panose="020B0609020204030204" pitchFamily="49" charset="0"/>
              </a:rPr>
              <a:t>Це дає змогу не дублювати тематики захоплень. </a:t>
            </a:r>
          </a:p>
          <a:p>
            <a:r>
              <a:rPr lang="uk-UA" dirty="0">
                <a:latin typeface="Consolas" panose="020B0609020204030204" pitchFamily="49" charset="0"/>
              </a:rPr>
              <a:t>Кожен користувач може обрати не більше 5-ти інтересів. Я б хотів щоб люди бачили лише основні захоплення і не відволікались надлишком інформації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4F375C-B6FD-4DEF-B0A2-C5C066C6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94" y="1879990"/>
            <a:ext cx="2678393" cy="485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9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242093-AA1D-4CA8-8FBE-A113C0314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530" y="766391"/>
            <a:ext cx="4305901" cy="5325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A81A7-42AF-453F-A981-E40D629F1FFF}"/>
              </a:ext>
            </a:extLst>
          </p:cNvPr>
          <p:cNvSpPr txBox="1"/>
          <p:nvPr/>
        </p:nvSpPr>
        <p:spPr>
          <a:xfrm>
            <a:off x="315856" y="2646898"/>
            <a:ext cx="59812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Блок з анкетою користувача коротко відображає, які дані є доступні для перегляду іншими користувачами.</a:t>
            </a:r>
          </a:p>
        </p:txBody>
      </p:sp>
    </p:spTree>
    <p:extLst>
      <p:ext uri="{BB962C8B-B14F-4D97-AF65-F5344CB8AC3E}">
        <p14:creationId xmlns:p14="http://schemas.microsoft.com/office/powerpoint/2010/main" val="203156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4185-A20D-4172-9214-D846F4851007}"/>
              </a:ext>
            </a:extLst>
          </p:cNvPr>
          <p:cNvSpPr txBox="1"/>
          <p:nvPr/>
        </p:nvSpPr>
        <p:spPr>
          <a:xfrm>
            <a:off x="551527" y="577898"/>
            <a:ext cx="5981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Трохи нижче знаходиться блок з питаннями...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8559AF-7942-44D6-A139-8F5B09914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8" y="1201922"/>
            <a:ext cx="3454353" cy="5192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6BB77-6C37-4BEA-B53F-2721BE40A08B}"/>
              </a:ext>
            </a:extLst>
          </p:cNvPr>
          <p:cNvSpPr txBox="1"/>
          <p:nvPr/>
        </p:nvSpPr>
        <p:spPr>
          <a:xfrm>
            <a:off x="6508639" y="2200887"/>
            <a:ext cx="46851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Consolas" panose="020B0609020204030204" pitchFamily="49" charset="0"/>
              </a:rPr>
              <a:t>Відкривши модальне вікно (Попередні відповіді)</a:t>
            </a:r>
          </a:p>
          <a:p>
            <a:r>
              <a:rPr lang="uk-UA" dirty="0">
                <a:latin typeface="Consolas" panose="020B0609020204030204" pitchFamily="49" charset="0"/>
              </a:rPr>
              <a:t>Користувачі мають змогу редагувати свої відповіді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D9ED33-2996-4DF8-BE91-69D158FE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821" y="3401216"/>
            <a:ext cx="3197051" cy="28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34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6-13 16-12-07">
            <a:hlinkClick r:id="" action="ppaction://media"/>
            <a:extLst>
              <a:ext uri="{FF2B5EF4-FFF2-40B4-BE49-F238E27FC236}">
                <a16:creationId xmlns:a16="http://schemas.microsoft.com/office/drawing/2014/main" id="{0A4913B6-AA97-48D8-A673-2BA45477B0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15" end="2465"/>
                </p14:media>
              </p:ext>
            </p:extLst>
          </p:nvPr>
        </p:nvPicPr>
        <p:blipFill rotWithShape="1">
          <a:blip r:embed="rId4"/>
          <a:srcRect l="37423" t="15119" r="35979" b="21376"/>
          <a:stretch/>
        </p:blipFill>
        <p:spPr>
          <a:xfrm>
            <a:off x="5513699" y="546743"/>
            <a:ext cx="4437617" cy="5959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475A60-9708-489D-AB85-3F429802A5EA}"/>
              </a:ext>
            </a:extLst>
          </p:cNvPr>
          <p:cNvSpPr txBox="1"/>
          <p:nvPr/>
        </p:nvSpPr>
        <p:spPr>
          <a:xfrm>
            <a:off x="537692" y="3028890"/>
            <a:ext cx="4797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9CDCFE"/>
                </a:solidFill>
                <a:latin typeface="Consolas" panose="020B0609020204030204" pitchFamily="49" charset="0"/>
              </a:rPr>
              <a:t>Інтерфейс відповіді на питання</a:t>
            </a:r>
            <a:endParaRPr lang="uk-UA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ACEE8C-3104-48D2-8878-3DA3A690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69" y="1724830"/>
            <a:ext cx="3822261" cy="36493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EC521-BCF0-41F8-9C5A-0543599F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06" y="2134110"/>
            <a:ext cx="3911094" cy="2589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1C82E-ABFC-4E6C-B1F8-537976CC55F5}"/>
              </a:ext>
            </a:extLst>
          </p:cNvPr>
          <p:cNvSpPr txBox="1"/>
          <p:nvPr/>
        </p:nvSpPr>
        <p:spPr>
          <a:xfrm>
            <a:off x="3778042" y="699662"/>
            <a:ext cx="41852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9CDCFE"/>
                </a:solidFill>
                <a:latin typeface="Consolas" panose="020B0609020204030204" pitchFamily="49" charset="0"/>
              </a:rPr>
              <a:t>Схожість між користувачами</a:t>
            </a:r>
            <a:endParaRPr lang="uk-UA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53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7229F8-5175-44A6-AE8F-C05A97B2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26" y="1294293"/>
            <a:ext cx="3261060" cy="42694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D42C54-FE37-4ECC-8CC9-903CBF07C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324" y="1324329"/>
            <a:ext cx="3261060" cy="42393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1C9B7-59B7-43C2-8053-4A9D13FAE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423" y="1324329"/>
            <a:ext cx="3269351" cy="4239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9C56AB-B16A-48C3-87AC-F85981344202}"/>
              </a:ext>
            </a:extLst>
          </p:cNvPr>
          <p:cNvSpPr txBox="1"/>
          <p:nvPr/>
        </p:nvSpPr>
        <p:spPr>
          <a:xfrm>
            <a:off x="4548032" y="612266"/>
            <a:ext cx="3261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9CDCFE"/>
                </a:solidFill>
                <a:latin typeface="Consolas" panose="020B0609020204030204" pitchFamily="49" charset="0"/>
              </a:rPr>
              <a:t>Профілі користувачів</a:t>
            </a:r>
            <a:endParaRPr lang="uk-UA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424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D5D456-DDFB-4B71-A3C7-858C2F3F4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5" y="1091311"/>
            <a:ext cx="5275109" cy="2468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3EB1E-4183-4B2F-8E97-6EF812510F93}"/>
              </a:ext>
            </a:extLst>
          </p:cNvPr>
          <p:cNvSpPr txBox="1"/>
          <p:nvPr/>
        </p:nvSpPr>
        <p:spPr>
          <a:xfrm>
            <a:off x="5035712" y="530986"/>
            <a:ext cx="21205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9CDCFE"/>
                </a:solidFill>
                <a:latin typeface="Consolas" panose="020B0609020204030204" pitchFamily="49" charset="0"/>
              </a:rPr>
              <a:t>Адаптивність</a:t>
            </a:r>
            <a:endParaRPr lang="uk-UA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A3BBFA-F47A-4697-A3A3-F9D882866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37" y="1091311"/>
            <a:ext cx="5206364" cy="24685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C661BF-4F14-4886-A94D-6F04E9EC3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4" y="3858479"/>
            <a:ext cx="5227320" cy="24685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10F6A6-3F78-4A92-A18F-354FF7A0F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638" y="3858479"/>
            <a:ext cx="5206364" cy="24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4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5972">
            <a:hlinkClick r:id="" action="ppaction://media"/>
            <a:extLst>
              <a:ext uri="{FF2B5EF4-FFF2-40B4-BE49-F238E27FC236}">
                <a16:creationId xmlns:a16="http://schemas.microsoft.com/office/drawing/2014/main" id="{21041239-4354-4E6A-9158-A9FDB665F2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38"/>
                </p14:media>
              </p:ext>
            </p:extLst>
          </p:nvPr>
        </p:nvPicPr>
        <p:blipFill rotWithShape="1">
          <a:blip r:embed="rId6"/>
          <a:srcRect t="5825" b="1230"/>
          <a:stretch/>
        </p:blipFill>
        <p:spPr>
          <a:xfrm>
            <a:off x="4272703" y="348448"/>
            <a:ext cx="3065803" cy="6161104"/>
          </a:xfrm>
          <a:prstGeom prst="rect">
            <a:avLst/>
          </a:prstGeom>
        </p:spPr>
      </p:pic>
      <p:pic>
        <p:nvPicPr>
          <p:cNvPr id="6" name="video_2024-06-14_21-24-33">
            <a:hlinkClick r:id="" action="ppaction://media"/>
            <a:extLst>
              <a:ext uri="{FF2B5EF4-FFF2-40B4-BE49-F238E27FC236}">
                <a16:creationId xmlns:a16="http://schemas.microsoft.com/office/drawing/2014/main" id="{888457B8-6248-4EE3-8743-627E98DE24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4142" b="6020"/>
          <a:stretch/>
        </p:blipFill>
        <p:spPr>
          <a:xfrm>
            <a:off x="599182" y="348448"/>
            <a:ext cx="3086100" cy="6161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326932-127C-4CF7-94B6-09C4BD207598}"/>
              </a:ext>
            </a:extLst>
          </p:cNvPr>
          <p:cNvSpPr txBox="1"/>
          <p:nvPr/>
        </p:nvSpPr>
        <p:spPr>
          <a:xfrm>
            <a:off x="8158579" y="3075057"/>
            <a:ext cx="36931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9CDCFE"/>
                </a:solidFill>
                <a:latin typeface="Consolas" panose="020B0609020204030204" pitchFamily="49" charset="0"/>
              </a:rPr>
              <a:t>Приклад спілкування в особистих чатах </a:t>
            </a:r>
            <a:endParaRPr lang="uk-UA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84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23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F8FFBC-A0D9-45F9-BC81-DF59CCE20398}"/>
              </a:ext>
            </a:extLst>
          </p:cNvPr>
          <p:cNvSpPr txBox="1"/>
          <p:nvPr/>
        </p:nvSpPr>
        <p:spPr>
          <a:xfrm>
            <a:off x="1449589" y="810022"/>
            <a:ext cx="932790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b="1" dirty="0"/>
              <a:t>ТЕХНІЧНЕ ЗАВДАННЯ</a:t>
            </a:r>
          </a:p>
          <a:p>
            <a:pPr algn="just"/>
            <a:endParaRPr lang="uk-UA" b="1" dirty="0"/>
          </a:p>
          <a:p>
            <a:pPr algn="just"/>
            <a:endParaRPr lang="uk-UA" b="1" dirty="0"/>
          </a:p>
          <a:p>
            <a:pPr algn="just"/>
            <a:r>
              <a:rPr lang="uk-UA" dirty="0"/>
              <a:t>Розроблення </a:t>
            </a:r>
            <a:r>
              <a:rPr lang="uk-UA" dirty="0" err="1"/>
              <a:t>вебпорталу</a:t>
            </a:r>
            <a:r>
              <a:rPr lang="uk-UA" dirty="0"/>
              <a:t>  з телеграм ботом для комунікацій в соцмережі, який має мати наступні пункти: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Реалізувати зрозумілий та приємний інтерфейс.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Вбудована автоматична авторизація за допомогою інтерфейсу телеграму.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Збереження і </a:t>
            </a:r>
            <a:r>
              <a:rPr lang="uk-UA" dirty="0" err="1"/>
              <a:t>валідація</a:t>
            </a:r>
            <a:r>
              <a:rPr lang="uk-UA" dirty="0"/>
              <a:t> даних про користувача на сервері.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Додати сторінку з інформацією про користувача та можливість редагувати свої </a:t>
            </a:r>
            <a:r>
              <a:rPr lang="en-US" dirty="0"/>
              <a:t> </a:t>
            </a:r>
            <a:r>
              <a:rPr lang="uk-UA" dirty="0"/>
              <a:t>дані.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Інтерфейс для відповіді на питання і формування анкети користувача.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Можливість шукати схожих на себе користувачів.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Створення чату для комунікації між користувачами.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Можливість для кожного користувача чату постити на сторінці.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uk-UA" dirty="0"/>
              <a:t>Створення панелі керування.</a:t>
            </a:r>
          </a:p>
          <a:p>
            <a:pPr algn="just"/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604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27A6F-516B-46E2-9121-0EA1DE5F089B}"/>
              </a:ext>
            </a:extLst>
          </p:cNvPr>
          <p:cNvSpPr txBox="1"/>
          <p:nvPr/>
        </p:nvSpPr>
        <p:spPr>
          <a:xfrm>
            <a:off x="5091091" y="361303"/>
            <a:ext cx="20098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latin typeface="Consolas" panose="020B0609020204030204" pitchFamily="49" charset="0"/>
              </a:rPr>
              <a:t>Кінець</a:t>
            </a:r>
            <a:endParaRPr lang="uk-UA" dirty="0"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400867-1033-47EE-BCA5-E30632A3E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8" y="1508289"/>
            <a:ext cx="3329621" cy="4135389"/>
          </a:xfrm>
          <a:prstGeom prst="rect">
            <a:avLst/>
          </a:prstGeom>
        </p:spPr>
      </p:pic>
      <p:cxnSp>
        <p:nvCxnSpPr>
          <p:cNvPr id="6" name="Пряма зі стрілкою 5">
            <a:extLst>
              <a:ext uri="{FF2B5EF4-FFF2-40B4-BE49-F238E27FC236}">
                <a16:creationId xmlns:a16="http://schemas.microsoft.com/office/drawing/2014/main" id="{5E525D47-B363-4407-8E19-824E1338DF08}"/>
              </a:ext>
            </a:extLst>
          </p:cNvPr>
          <p:cNvCxnSpPr>
            <a:cxnSpLocks/>
          </p:cNvCxnSpPr>
          <p:nvPr/>
        </p:nvCxnSpPr>
        <p:spPr>
          <a:xfrm flipH="1">
            <a:off x="4583092" y="3282727"/>
            <a:ext cx="1705634" cy="0"/>
          </a:xfrm>
          <a:prstGeom prst="straightConnector1">
            <a:avLst/>
          </a:prstGeom>
          <a:ln w="69850" cap="sq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F682D8-B8BF-41DF-9D66-FE1036757F3F}"/>
              </a:ext>
            </a:extLst>
          </p:cNvPr>
          <p:cNvSpPr txBox="1"/>
          <p:nvPr/>
        </p:nvSpPr>
        <p:spPr>
          <a:xfrm>
            <a:off x="6539392" y="3041755"/>
            <a:ext cx="5175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9CDCFE"/>
                </a:solidFill>
                <a:latin typeface="Consolas" panose="020B0609020204030204" pitchFamily="49" charset="0"/>
              </a:rPr>
              <a:t>Бот уже доступний за посиланням.</a:t>
            </a:r>
            <a:endParaRPr lang="uk-UA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80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5877-2515-478E-B658-8C2CABF29E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4163"/>
            <a:ext cx="9783763" cy="1508125"/>
          </a:xfrm>
        </p:spPr>
        <p:txBody>
          <a:bodyPr>
            <a:normAutofit/>
          </a:bodyPr>
          <a:lstStyle/>
          <a:p>
            <a:r>
              <a:rPr lang="uk-UA" sz="3200" dirty="0"/>
              <a:t>Структура роботи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B3D02823-43C5-45A0-AE92-D419633546E2}"/>
              </a:ext>
            </a:extLst>
          </p:cNvPr>
          <p:cNvPicPr>
            <a:picLocks noGrp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664959" y="1387221"/>
            <a:ext cx="4697912" cy="2251812"/>
          </a:xfrm>
          <a:prstGeom prst="rect">
            <a:avLst/>
          </a:prstGeom>
        </p:spPr>
      </p:pic>
      <p:pic>
        <p:nvPicPr>
          <p:cNvPr id="6" name="Місце для вмісту 5">
            <a:extLst>
              <a:ext uri="{FF2B5EF4-FFF2-40B4-BE49-F238E27FC236}">
                <a16:creationId xmlns:a16="http://schemas.microsoft.com/office/drawing/2014/main" id="{E3038EF3-BC55-4099-9F22-930DC8D0B7F0}"/>
              </a:ext>
            </a:extLst>
          </p:cNvPr>
          <p:cNvPicPr>
            <a:picLocks noGrp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90207" y="1408539"/>
            <a:ext cx="5084545" cy="2251811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2E72B1B-803A-4A49-BEEE-871B650F6AB7}"/>
              </a:ext>
            </a:extLst>
          </p:cNvPr>
          <p:cNvSpPr txBox="1">
            <a:spLocks/>
          </p:cNvSpPr>
          <p:nvPr/>
        </p:nvSpPr>
        <p:spPr>
          <a:xfrm>
            <a:off x="3598682" y="340234"/>
            <a:ext cx="4994635" cy="6979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tx1"/>
                </a:solidFill>
              </a:rPr>
              <a:t>Структура Проекту</a:t>
            </a:r>
            <a:endParaRPr lang="uk-UA" sz="3200" b="1" dirty="0">
              <a:solidFill>
                <a:schemeClr val="tx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C6E892-8416-4B7F-B52F-959E7AF6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3" y="4426869"/>
            <a:ext cx="4697912" cy="1881001"/>
          </a:xfrm>
          <a:prstGeom prst="rect">
            <a:avLst/>
          </a:prstGeom>
        </p:spPr>
      </p:pic>
      <p:pic>
        <p:nvPicPr>
          <p:cNvPr id="2056" name="Picture 8" descr="Передане зображення">
            <a:extLst>
              <a:ext uri="{FF2B5EF4-FFF2-40B4-BE49-F238E27FC236}">
                <a16:creationId xmlns:a16="http://schemas.microsoft.com/office/drawing/2014/main" id="{83F9DADD-986C-4FA0-A3B2-BAF0741B2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40" y="4426869"/>
            <a:ext cx="1881001" cy="18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Підзаголовок 2">
            <a:extLst>
              <a:ext uri="{FF2B5EF4-FFF2-40B4-BE49-F238E27FC236}">
                <a16:creationId xmlns:a16="http://schemas.microsoft.com/office/drawing/2014/main" id="{637CD7B1-7D9A-4E13-AA71-8326755AA62B}"/>
              </a:ext>
            </a:extLst>
          </p:cNvPr>
          <p:cNvSpPr txBox="1">
            <a:spLocks/>
          </p:cNvSpPr>
          <p:nvPr/>
        </p:nvSpPr>
        <p:spPr>
          <a:xfrm>
            <a:off x="705337" y="1113150"/>
            <a:ext cx="1641730" cy="393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dirty="0"/>
              <a:t>Бот </a:t>
            </a:r>
            <a:r>
              <a:rPr lang="en-US" dirty="0"/>
              <a:t>Telegram </a:t>
            </a:r>
            <a:endParaRPr lang="uk-UA" dirty="0"/>
          </a:p>
        </p:txBody>
      </p:sp>
      <p:sp>
        <p:nvSpPr>
          <p:cNvPr id="29" name="Підзаголовок 2">
            <a:extLst>
              <a:ext uri="{FF2B5EF4-FFF2-40B4-BE49-F238E27FC236}">
                <a16:creationId xmlns:a16="http://schemas.microsoft.com/office/drawing/2014/main" id="{56452AF3-26E1-4E05-B631-83353147576F}"/>
              </a:ext>
            </a:extLst>
          </p:cNvPr>
          <p:cNvSpPr txBox="1">
            <a:spLocks/>
          </p:cNvSpPr>
          <p:nvPr/>
        </p:nvSpPr>
        <p:spPr>
          <a:xfrm>
            <a:off x="6552205" y="1101824"/>
            <a:ext cx="2161286" cy="393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dirty="0"/>
              <a:t>Панель Керування</a:t>
            </a:r>
          </a:p>
        </p:txBody>
      </p:sp>
      <p:sp>
        <p:nvSpPr>
          <p:cNvPr id="30" name="Підзаголовок 2">
            <a:extLst>
              <a:ext uri="{FF2B5EF4-FFF2-40B4-BE49-F238E27FC236}">
                <a16:creationId xmlns:a16="http://schemas.microsoft.com/office/drawing/2014/main" id="{42AFEBF5-66FB-40E9-8093-80E4B7248EB9}"/>
              </a:ext>
            </a:extLst>
          </p:cNvPr>
          <p:cNvSpPr txBox="1">
            <a:spLocks/>
          </p:cNvSpPr>
          <p:nvPr/>
        </p:nvSpPr>
        <p:spPr>
          <a:xfrm>
            <a:off x="886224" y="4100589"/>
            <a:ext cx="1881000" cy="393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dirty="0"/>
              <a:t>Сервер додатку</a:t>
            </a:r>
          </a:p>
        </p:txBody>
      </p:sp>
      <p:sp>
        <p:nvSpPr>
          <p:cNvPr id="31" name="Підзаголовок 2">
            <a:extLst>
              <a:ext uri="{FF2B5EF4-FFF2-40B4-BE49-F238E27FC236}">
                <a16:creationId xmlns:a16="http://schemas.microsoft.com/office/drawing/2014/main" id="{DA5860B5-4978-4AC7-8227-F09F46F957CA}"/>
              </a:ext>
            </a:extLst>
          </p:cNvPr>
          <p:cNvSpPr txBox="1">
            <a:spLocks/>
          </p:cNvSpPr>
          <p:nvPr/>
        </p:nvSpPr>
        <p:spPr>
          <a:xfrm>
            <a:off x="8041640" y="4033814"/>
            <a:ext cx="1741568" cy="393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dirty="0"/>
              <a:t>Веб додаток</a:t>
            </a:r>
          </a:p>
        </p:txBody>
      </p:sp>
    </p:spTree>
    <p:extLst>
      <p:ext uri="{BB962C8B-B14F-4D97-AF65-F5344CB8AC3E}">
        <p14:creationId xmlns:p14="http://schemas.microsoft.com/office/powerpoint/2010/main" val="306396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29A32-5C35-453E-B8EB-CC8ACB67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Панель керування</a:t>
            </a:r>
          </a:p>
        </p:txBody>
      </p:sp>
      <p:pic>
        <p:nvPicPr>
          <p:cNvPr id="4" name="2024-06-13 12-55-25">
            <a:hlinkClick r:id="" action="ppaction://media"/>
            <a:extLst>
              <a:ext uri="{FF2B5EF4-FFF2-40B4-BE49-F238E27FC236}">
                <a16:creationId xmlns:a16="http://schemas.microsoft.com/office/drawing/2014/main" id="{B79FEDEF-0B26-48B5-88F4-BF1B964AD2D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3" end="2382"/>
                </p14:media>
              </p:ext>
            </p:extLst>
          </p:nvPr>
        </p:nvPicPr>
        <p:blipFill rotWithShape="1">
          <a:blip r:embed="rId4"/>
          <a:srcRect l="3270" t="12916" r="666" b="5087"/>
          <a:stretch/>
        </p:blipFill>
        <p:spPr>
          <a:xfrm>
            <a:off x="1395167" y="1885360"/>
            <a:ext cx="9764862" cy="4688464"/>
          </a:xfrm>
          <a:prstGeom prst="flowChartPredefinedProcess">
            <a:avLst/>
          </a:prstGeom>
        </p:spPr>
      </p:pic>
    </p:spTree>
    <p:extLst>
      <p:ext uri="{BB962C8B-B14F-4D97-AF65-F5344CB8AC3E}">
        <p14:creationId xmlns:p14="http://schemas.microsoft.com/office/powerpoint/2010/main" val="358429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077333-07C5-4E3A-8925-6B84EEB5194C}"/>
              </a:ext>
            </a:extLst>
          </p:cNvPr>
          <p:cNvSpPr txBox="1"/>
          <p:nvPr/>
        </p:nvSpPr>
        <p:spPr>
          <a:xfrm>
            <a:off x="748253" y="774511"/>
            <a:ext cx="266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solidFill>
                  <a:srgbClr val="9CDCFE"/>
                </a:solidFill>
                <a:latin typeface="Consolas" panose="020B0609020204030204" pitchFamily="49" charset="0"/>
              </a:rPr>
              <a:t>Структура коду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CBF86D-8CB9-4DCD-8E2D-0E40ADCE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3" y="1445135"/>
            <a:ext cx="4187843" cy="16751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39166B-AC4A-44FB-AB05-193A4E18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693" y="1445135"/>
            <a:ext cx="6861667" cy="53025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BF4C3B-8CC1-4478-90BF-3215618F3F25}"/>
              </a:ext>
            </a:extLst>
          </p:cNvPr>
          <p:cNvSpPr txBox="1"/>
          <p:nvPr/>
        </p:nvSpPr>
        <p:spPr>
          <a:xfrm>
            <a:off x="6500175" y="774510"/>
            <a:ext cx="35865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Компонента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8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E109C4-EFAE-4562-980C-C57220D4B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0" y="1014404"/>
            <a:ext cx="5218438" cy="573416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60B2DB-D264-4C0E-9436-1A231247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02" y="1014404"/>
            <a:ext cx="6067638" cy="515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0A6B80-B01D-43D6-8850-BF0605DC94AB}"/>
              </a:ext>
            </a:extLst>
          </p:cNvPr>
          <p:cNvSpPr txBox="1"/>
          <p:nvPr/>
        </p:nvSpPr>
        <p:spPr>
          <a:xfrm>
            <a:off x="3839260" y="322025"/>
            <a:ext cx="3870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Компонента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43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1F33D-AFE5-4652-87A9-EF17161FA0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5097" y="2674937"/>
            <a:ext cx="4524866" cy="1508125"/>
          </a:xfrm>
        </p:spPr>
        <p:txBody>
          <a:bodyPr/>
          <a:lstStyle/>
          <a:p>
            <a:r>
              <a:rPr lang="uk-UA" dirty="0">
                <a:solidFill>
                  <a:schemeClr val="tx1"/>
                </a:solidFill>
              </a:rPr>
              <a:t>Телеграм Бот</a:t>
            </a:r>
          </a:p>
        </p:txBody>
      </p:sp>
      <p:pic>
        <p:nvPicPr>
          <p:cNvPr id="3" name="telegram">
            <a:hlinkClick r:id="" action="ppaction://media"/>
            <a:extLst>
              <a:ext uri="{FF2B5EF4-FFF2-40B4-BE49-F238E27FC236}">
                <a16:creationId xmlns:a16="http://schemas.microsoft.com/office/drawing/2014/main" id="{E4A8BE17-9669-4B37-9E81-87175B2C4B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83" end="3501"/>
                </p14:media>
              </p:ext>
            </p:extLst>
          </p:nvPr>
        </p:nvPicPr>
        <p:blipFill rotWithShape="1">
          <a:blip r:embed="rId4"/>
          <a:srcRect l="25916" r="25027" b="3294"/>
          <a:stretch/>
        </p:blipFill>
        <p:spPr>
          <a:xfrm>
            <a:off x="4769963" y="64632"/>
            <a:ext cx="5986021" cy="66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rver">
            <a:hlinkClick r:id="" action="ppaction://media"/>
            <a:extLst>
              <a:ext uri="{FF2B5EF4-FFF2-40B4-BE49-F238E27FC236}">
                <a16:creationId xmlns:a16="http://schemas.microsoft.com/office/drawing/2014/main" id="{9C3634E8-533B-4EEA-9984-4302A9ED79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97" end="23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485" y="1229020"/>
            <a:ext cx="9873005" cy="555356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BB3EB3F-1D62-446D-9DB4-55DEE3DBEA2F}"/>
              </a:ext>
            </a:extLst>
          </p:cNvPr>
          <p:cNvSpPr txBox="1">
            <a:spLocks/>
          </p:cNvSpPr>
          <p:nvPr/>
        </p:nvSpPr>
        <p:spPr>
          <a:xfrm>
            <a:off x="4986778" y="75415"/>
            <a:ext cx="2350417" cy="150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>
                <a:solidFill>
                  <a:schemeClr val="tx1"/>
                </a:solidFill>
              </a:rPr>
              <a:t>Сервер </a:t>
            </a:r>
          </a:p>
        </p:txBody>
      </p:sp>
    </p:spTree>
    <p:extLst>
      <p:ext uri="{BB962C8B-B14F-4D97-AF65-F5344CB8AC3E}">
        <p14:creationId xmlns:p14="http://schemas.microsoft.com/office/powerpoint/2010/main" val="134132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FC26EC-15C5-4D43-BD6C-D71461AA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1" y="1144455"/>
            <a:ext cx="11717518" cy="5059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EF40C-0260-4353-9BE0-DAC6C289A24E}"/>
              </a:ext>
            </a:extLst>
          </p:cNvPr>
          <p:cNvSpPr txBox="1"/>
          <p:nvPr/>
        </p:nvSpPr>
        <p:spPr>
          <a:xfrm>
            <a:off x="4247413" y="423429"/>
            <a:ext cx="36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solidFill>
                  <a:srgbClr val="9CDCFE"/>
                </a:solidFill>
                <a:latin typeface="Consolas" panose="020B0609020204030204" pitchFamily="49" charset="0"/>
              </a:rPr>
              <a:t>Структура бази даних</a:t>
            </a:r>
          </a:p>
        </p:txBody>
      </p:sp>
    </p:spTree>
    <p:extLst>
      <p:ext uri="{BB962C8B-B14F-4D97-AF65-F5344CB8AC3E}">
        <p14:creationId xmlns:p14="http://schemas.microsoft.com/office/powerpoint/2010/main" val="4100660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троката">
  <a:themeElements>
    <a:clrScheme name="Фіолетова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Строката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трокат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TM03090430[[fn=Строката]]</Template>
  <TotalTime>3049</TotalTime>
  <Words>284</Words>
  <Application>Microsoft Office PowerPoint</Application>
  <PresentationFormat>Широкий екран</PresentationFormat>
  <Paragraphs>52</Paragraphs>
  <Slides>20</Slides>
  <Notes>0</Notes>
  <HiddenSlides>0</HiddenSlides>
  <MMClips>6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20</vt:i4>
      </vt:variant>
    </vt:vector>
  </HeadingPairs>
  <TitlesOfParts>
    <vt:vector size="25" baseType="lpstr">
      <vt:lpstr>Arial</vt:lpstr>
      <vt:lpstr>Consolas</vt:lpstr>
      <vt:lpstr>Corbel</vt:lpstr>
      <vt:lpstr>Wingdings</vt:lpstr>
      <vt:lpstr>Строката</vt:lpstr>
      <vt:lpstr>Дипломна робота</vt:lpstr>
      <vt:lpstr>Презентація PowerPoint</vt:lpstr>
      <vt:lpstr>Структура роботи</vt:lpstr>
      <vt:lpstr>Панель керування</vt:lpstr>
      <vt:lpstr>Презентація PowerPoint</vt:lpstr>
      <vt:lpstr>Презентація PowerPoint</vt:lpstr>
      <vt:lpstr>Телеграм Бот</vt:lpstr>
      <vt:lpstr>Презентація PowerPoint</vt:lpstr>
      <vt:lpstr>Презентація PowerPoint</vt:lpstr>
      <vt:lpstr>Презентація PowerPoint</vt:lpstr>
      <vt:lpstr>Презентація PowerPoint</vt:lpstr>
      <vt:lpstr>Веб додаток вбудований в телеграм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Vladyslav Petskovych</dc:creator>
  <cp:lastModifiedBy>Vladyslav Petskovych</cp:lastModifiedBy>
  <cp:revision>52</cp:revision>
  <dcterms:created xsi:type="dcterms:W3CDTF">2024-06-11T20:21:26Z</dcterms:created>
  <dcterms:modified xsi:type="dcterms:W3CDTF">2024-06-17T21:07:05Z</dcterms:modified>
</cp:coreProperties>
</file>